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1" r:id="rId2"/>
    <p:sldId id="258" r:id="rId3"/>
    <p:sldId id="272" r:id="rId4"/>
    <p:sldId id="267" r:id="rId5"/>
    <p:sldId id="259" r:id="rId6"/>
    <p:sldId id="260" r:id="rId7"/>
    <p:sldId id="261" r:id="rId8"/>
    <p:sldId id="262"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67" autoAdjust="0"/>
  </p:normalViewPr>
  <p:slideViewPr>
    <p:cSldViewPr>
      <p:cViewPr>
        <p:scale>
          <a:sx n="70" d="100"/>
          <a:sy n="70" d="100"/>
        </p:scale>
        <p:origin x="-1386" y="5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470DA-F553-4204-B26D-3F212C0E267A}" type="datetimeFigureOut">
              <a:rPr lang="en-US" smtClean="0"/>
              <a:pPr/>
              <a:t>26-Jul-18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91200-11A7-497C-99FB-3A1C8EB4A64C}" type="slidenum">
              <a:rPr lang="en-US" smtClean="0"/>
              <a:pPr/>
              <a:t>‹#›</a:t>
            </a:fld>
            <a:endParaRPr lang="en-US"/>
          </a:p>
        </p:txBody>
      </p:sp>
    </p:spTree>
    <p:extLst>
      <p:ext uri="{BB962C8B-B14F-4D97-AF65-F5344CB8AC3E}">
        <p14:creationId xmlns:p14="http://schemas.microsoft.com/office/powerpoint/2010/main" val="152088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Today I am here to share with you</a:t>
            </a:r>
            <a:r>
              <a:rPr lang="en-US" baseline="0" dirty="0" smtClean="0"/>
              <a:t> the challenges in water supply in hilly areas  and our experience in tackling the same </a:t>
            </a:r>
            <a:endParaRPr lang="en-US" dirty="0"/>
          </a:p>
        </p:txBody>
      </p:sp>
      <p:sp>
        <p:nvSpPr>
          <p:cNvPr id="4" name="Slide Number Placeholder 3"/>
          <p:cNvSpPr>
            <a:spLocks noGrp="1"/>
          </p:cNvSpPr>
          <p:nvPr>
            <p:ph type="sldNum" sz="quarter" idx="10"/>
          </p:nvPr>
        </p:nvSpPr>
        <p:spPr/>
        <p:txBody>
          <a:bodyPr/>
          <a:lstStyle/>
          <a:p>
            <a:fld id="{A9391200-11A7-497C-99FB-3A1C8EB4A64C}" type="slidenum">
              <a:rPr lang="en-US" smtClean="0"/>
              <a:pPr/>
              <a:t>1</a:t>
            </a:fld>
            <a:endParaRPr lang="en-US"/>
          </a:p>
        </p:txBody>
      </p:sp>
    </p:spTree>
    <p:extLst>
      <p:ext uri="{BB962C8B-B14F-4D97-AF65-F5344CB8AC3E}">
        <p14:creationId xmlns:p14="http://schemas.microsoft.com/office/powerpoint/2010/main" val="60268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thank you</a:t>
            </a:r>
            <a:r>
              <a:rPr lang="en-US" baseline="0" dirty="0" smtClean="0"/>
              <a:t> for your patient listening</a:t>
            </a:r>
            <a:endParaRPr lang="en-US" dirty="0"/>
          </a:p>
        </p:txBody>
      </p:sp>
      <p:sp>
        <p:nvSpPr>
          <p:cNvPr id="4" name="Slide Number Placeholder 3"/>
          <p:cNvSpPr>
            <a:spLocks noGrp="1"/>
          </p:cNvSpPr>
          <p:nvPr>
            <p:ph type="sldNum" sz="quarter" idx="10"/>
          </p:nvPr>
        </p:nvSpPr>
        <p:spPr/>
        <p:txBody>
          <a:bodyPr/>
          <a:lstStyle/>
          <a:p>
            <a:fld id="{A9391200-11A7-497C-99FB-3A1C8EB4A64C}" type="slidenum">
              <a:rPr lang="en-US" smtClean="0"/>
              <a:pPr/>
              <a:t>10</a:t>
            </a:fld>
            <a:endParaRPr lang="en-US"/>
          </a:p>
        </p:txBody>
      </p:sp>
    </p:spTree>
    <p:extLst>
      <p:ext uri="{BB962C8B-B14F-4D97-AF65-F5344CB8AC3E}">
        <p14:creationId xmlns:p14="http://schemas.microsoft.com/office/powerpoint/2010/main" val="24888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Broadly we have two</a:t>
            </a:r>
            <a:r>
              <a:rPr lang="en-US" baseline="0" dirty="0" smtClean="0"/>
              <a:t> types of water supply schemes, this is gravity and lift. </a:t>
            </a:r>
            <a:r>
              <a:rPr lang="en-US" dirty="0" smtClean="0"/>
              <a:t>Basically</a:t>
            </a:r>
            <a:r>
              <a:rPr lang="en-US" baseline="0" dirty="0" smtClean="0"/>
              <a:t> we face challenges at planning level, the execution of various projects, running the operations and of course managing with the limited resources. Today I will take you through our experiences in tackling these challenges.</a:t>
            </a:r>
            <a:endParaRPr lang="en-US" dirty="0"/>
          </a:p>
        </p:txBody>
      </p:sp>
      <p:sp>
        <p:nvSpPr>
          <p:cNvPr id="4" name="Slide Number Placeholder 3"/>
          <p:cNvSpPr>
            <a:spLocks noGrp="1"/>
          </p:cNvSpPr>
          <p:nvPr>
            <p:ph type="sldNum" sz="quarter" idx="10"/>
          </p:nvPr>
        </p:nvSpPr>
        <p:spPr/>
        <p:txBody>
          <a:bodyPr/>
          <a:lstStyle/>
          <a:p>
            <a:fld id="{A9391200-11A7-497C-99FB-3A1C8EB4A64C}" type="slidenum">
              <a:rPr lang="en-US" smtClean="0"/>
              <a:pPr/>
              <a:t>2</a:t>
            </a:fld>
            <a:endParaRPr lang="en-US"/>
          </a:p>
        </p:txBody>
      </p:sp>
    </p:spTree>
    <p:extLst>
      <p:ext uri="{BB962C8B-B14F-4D97-AF65-F5344CB8AC3E}">
        <p14:creationId xmlns:p14="http://schemas.microsoft.com/office/powerpoint/2010/main" val="244365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Due to the difficult terrain the survey used to be very time consuming and not very accurate.</a:t>
            </a:r>
            <a:r>
              <a:rPr lang="en-US" baseline="0" dirty="0" smtClean="0"/>
              <a:t> We are now using drones both for surveying, and specific software for overlaying the contouring and mapping of a scheme</a:t>
            </a:r>
            <a:endParaRPr lang="en-US" dirty="0" smtClean="0"/>
          </a:p>
          <a:p>
            <a:endParaRPr lang="en-US" dirty="0"/>
          </a:p>
        </p:txBody>
      </p:sp>
      <p:sp>
        <p:nvSpPr>
          <p:cNvPr id="4" name="Slide Number Placeholder 3"/>
          <p:cNvSpPr>
            <a:spLocks noGrp="1"/>
          </p:cNvSpPr>
          <p:nvPr>
            <p:ph type="sldNum" sz="quarter" idx="10"/>
          </p:nvPr>
        </p:nvSpPr>
        <p:spPr/>
        <p:txBody>
          <a:bodyPr/>
          <a:lstStyle/>
          <a:p>
            <a:fld id="{A9391200-11A7-497C-99FB-3A1C8EB4A64C}" type="slidenum">
              <a:rPr lang="en-US" smtClean="0"/>
              <a:pPr/>
              <a:t>3</a:t>
            </a:fld>
            <a:endParaRPr lang="en-US"/>
          </a:p>
        </p:txBody>
      </p:sp>
    </p:spTree>
    <p:extLst>
      <p:ext uri="{BB962C8B-B14F-4D97-AF65-F5344CB8AC3E}">
        <p14:creationId xmlns:p14="http://schemas.microsoft.com/office/powerpoint/2010/main" val="178316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One of the major challenges we</a:t>
            </a:r>
            <a:r>
              <a:rPr lang="en-US" baseline="0" dirty="0" smtClean="0"/>
              <a:t> face is management of pressure when we supply water to population located at various elevations. For tackling the issue of inequitable distribution we are using pressure regulatory valves. Supervisory Control and Data Acquisition (SCADA) is also being used in some schemes to electronically control water distribution. </a:t>
            </a:r>
            <a:endParaRPr lang="en-IN" altLang="en-US" dirty="0" smtClean="0"/>
          </a:p>
        </p:txBody>
      </p:sp>
      <p:sp>
        <p:nvSpPr>
          <p:cNvPr id="686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BCE5A3F-9964-4353-9CA3-3666F547E6B3}" type="slidenum">
              <a:rPr kumimoji="0" lang="en-IN"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IN"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9419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 for projects in Himachal</a:t>
            </a:r>
            <a:r>
              <a:rPr lang="en-US" baseline="0" dirty="0" smtClean="0"/>
              <a:t> is scarce and moreover most of our projects are stuck due pending forest clearances. We are now switching over to modern technology for establishing compact projects which minimize land use. For stabilizing the strata  we are also using geo-nets to promote plantation.</a:t>
            </a:r>
            <a:endParaRPr lang="en-US" dirty="0"/>
          </a:p>
        </p:txBody>
      </p:sp>
      <p:sp>
        <p:nvSpPr>
          <p:cNvPr id="4" name="Slide Number Placeholder 3"/>
          <p:cNvSpPr>
            <a:spLocks noGrp="1"/>
          </p:cNvSpPr>
          <p:nvPr>
            <p:ph type="sldNum" sz="quarter" idx="10"/>
          </p:nvPr>
        </p:nvSpPr>
        <p:spPr/>
        <p:txBody>
          <a:bodyPr/>
          <a:lstStyle/>
          <a:p>
            <a:fld id="{A9391200-11A7-497C-99FB-3A1C8EB4A64C}" type="slidenum">
              <a:rPr lang="en-US" smtClean="0"/>
              <a:pPr/>
              <a:t>5</a:t>
            </a:fld>
            <a:endParaRPr lang="en-US"/>
          </a:p>
        </p:txBody>
      </p:sp>
    </p:spTree>
    <p:extLst>
      <p:ext uri="{BB962C8B-B14F-4D97-AF65-F5344CB8AC3E}">
        <p14:creationId xmlns:p14="http://schemas.microsoft.com/office/powerpoint/2010/main" val="2786287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material for projects such as pipes </a:t>
            </a:r>
            <a:r>
              <a:rPr lang="en-US" baseline="0" dirty="0" err="1" smtClean="0"/>
              <a:t>etc</a:t>
            </a:r>
            <a:r>
              <a:rPr lang="en-US" baseline="0" dirty="0" smtClean="0"/>
              <a:t> are very heavy to transport on slopes and the equipment is difficult to handle. We used ropeways to transport material in some districts and the same is being replicated in Shimla. We are switching from cast iron pipes to steel ones. We now use portable machines such as gen sets, welding machines and pneumatic tools to make our task easier.</a:t>
            </a:r>
            <a:endParaRPr lang="en-US" dirty="0"/>
          </a:p>
        </p:txBody>
      </p:sp>
      <p:sp>
        <p:nvSpPr>
          <p:cNvPr id="4" name="Slide Number Placeholder 3"/>
          <p:cNvSpPr>
            <a:spLocks noGrp="1"/>
          </p:cNvSpPr>
          <p:nvPr>
            <p:ph type="sldNum" sz="quarter" idx="10"/>
          </p:nvPr>
        </p:nvSpPr>
        <p:spPr/>
        <p:txBody>
          <a:bodyPr/>
          <a:lstStyle/>
          <a:p>
            <a:fld id="{A9391200-11A7-497C-99FB-3A1C8EB4A64C}" type="slidenum">
              <a:rPr lang="en-US" smtClean="0"/>
              <a:pPr/>
              <a:t>6</a:t>
            </a:fld>
            <a:endParaRPr lang="en-US"/>
          </a:p>
        </p:txBody>
      </p:sp>
    </p:spTree>
    <p:extLst>
      <p:ext uri="{BB962C8B-B14F-4D97-AF65-F5344CB8AC3E}">
        <p14:creationId xmlns:p14="http://schemas.microsoft.com/office/powerpoint/2010/main" val="1111116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tackle the issue of turbidity and flash</a:t>
            </a:r>
            <a:r>
              <a:rPr lang="en-US" baseline="0" dirty="0" smtClean="0"/>
              <a:t> floods we are constructing check dams and encouraging plantations. We have constituted a inter-departmental coordination committee to ensure developmental works cause minimum ecological damage. For ensuring water quality we check 20 water samples daily and the results are hosted on our website. Quarterly </a:t>
            </a:r>
            <a:r>
              <a:rPr lang="en-US" baseline="0" dirty="0" err="1" smtClean="0"/>
              <a:t>virological</a:t>
            </a:r>
            <a:r>
              <a:rPr lang="en-US" baseline="0" dirty="0" smtClean="0"/>
              <a:t> testing is being done at NIV Pune. We are installing chlorine sensors in each distribution tank. To ensure that pipes do not suck contaminated material due to negative pressure we are planning continuous supply of water</a:t>
            </a:r>
            <a:endParaRPr lang="en-US" dirty="0"/>
          </a:p>
        </p:txBody>
      </p:sp>
      <p:sp>
        <p:nvSpPr>
          <p:cNvPr id="4" name="Slide Number Placeholder 3"/>
          <p:cNvSpPr>
            <a:spLocks noGrp="1"/>
          </p:cNvSpPr>
          <p:nvPr>
            <p:ph type="sldNum" sz="quarter" idx="10"/>
          </p:nvPr>
        </p:nvSpPr>
        <p:spPr/>
        <p:txBody>
          <a:bodyPr/>
          <a:lstStyle/>
          <a:p>
            <a:fld id="{A9391200-11A7-497C-99FB-3A1C8EB4A64C}" type="slidenum">
              <a:rPr lang="en-US" smtClean="0"/>
              <a:pPr/>
              <a:t>7</a:t>
            </a:fld>
            <a:endParaRPr lang="en-US"/>
          </a:p>
        </p:txBody>
      </p:sp>
    </p:spTree>
    <p:extLst>
      <p:ext uri="{BB962C8B-B14F-4D97-AF65-F5344CB8AC3E}">
        <p14:creationId xmlns:p14="http://schemas.microsoft.com/office/powerpoint/2010/main" val="961099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tackle high cost of operation and</a:t>
            </a:r>
            <a:r>
              <a:rPr lang="en-US" baseline="0" dirty="0" smtClean="0"/>
              <a:t> maintenance we are conducting regular energy and water audits. By way of audits, we realized, that operating pumps in non-peak hours and replacing worn out pumps would save energy upto 30%. Through water audit we realized 47% water is Non revenue water that is leakage, theft, etc.. We are putting in place standard operating protocols to minimize repair costs. We are also trying to generate awareness to curb wasteful expenditure through social outreach.</a:t>
            </a:r>
            <a:endParaRPr lang="en-US" dirty="0"/>
          </a:p>
        </p:txBody>
      </p:sp>
      <p:sp>
        <p:nvSpPr>
          <p:cNvPr id="4" name="Slide Number Placeholder 3"/>
          <p:cNvSpPr>
            <a:spLocks noGrp="1"/>
          </p:cNvSpPr>
          <p:nvPr>
            <p:ph type="sldNum" sz="quarter" idx="10"/>
          </p:nvPr>
        </p:nvSpPr>
        <p:spPr/>
        <p:txBody>
          <a:bodyPr/>
          <a:lstStyle/>
          <a:p>
            <a:fld id="{A9391200-11A7-497C-99FB-3A1C8EB4A64C}" type="slidenum">
              <a:rPr lang="en-US" smtClean="0"/>
              <a:pPr/>
              <a:t>8</a:t>
            </a:fld>
            <a:endParaRPr lang="en-US"/>
          </a:p>
        </p:txBody>
      </p:sp>
    </p:spTree>
    <p:extLst>
      <p:ext uri="{BB962C8B-B14F-4D97-AF65-F5344CB8AC3E}">
        <p14:creationId xmlns:p14="http://schemas.microsoft.com/office/powerpoint/2010/main" val="140448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Presently we are supplying water not only to the corporation area but also to</a:t>
            </a:r>
            <a:r>
              <a:rPr lang="en-US" baseline="0" dirty="0" smtClean="0"/>
              <a:t> adjoining areas. In tourist season the population of the town rises manifolds. Keeping in view the futuristic demand upto the year 2050, we have conceived a ambitious plan by which we plan to augment the daily lifting of water from 44 MLD  to 107 MLD by tapping the water from </a:t>
            </a:r>
            <a:r>
              <a:rPr lang="en-US" baseline="0" dirty="0" err="1" smtClean="0"/>
              <a:t>Sutluj</a:t>
            </a:r>
            <a:r>
              <a:rPr lang="en-US" baseline="0" dirty="0" smtClean="0"/>
              <a:t> River. The project is being established with the assistance of the World Bank with a total outlay of Rs 930 Crores and would be fully functional in another 4 years. We have created </a:t>
            </a:r>
            <a:r>
              <a:rPr lang="en-US" sz="1200" dirty="0" err="1" smtClean="0"/>
              <a:t>Satluj</a:t>
            </a:r>
            <a:r>
              <a:rPr lang="en-US" sz="1200" dirty="0" smtClean="0"/>
              <a:t> </a:t>
            </a:r>
            <a:r>
              <a:rPr lang="en-US" sz="1200" dirty="0" err="1" smtClean="0"/>
              <a:t>Jal</a:t>
            </a:r>
            <a:r>
              <a:rPr lang="en-US" sz="1200" dirty="0" smtClean="0"/>
              <a:t> </a:t>
            </a:r>
            <a:r>
              <a:rPr lang="en-US" sz="1200" dirty="0" err="1" smtClean="0"/>
              <a:t>Prabahandhan</a:t>
            </a:r>
            <a:r>
              <a:rPr lang="en-US" sz="1200" dirty="0" smtClean="0"/>
              <a:t>  Nigam  limited,</a:t>
            </a:r>
            <a:r>
              <a:rPr lang="en-US" sz="1200" baseline="0" dirty="0" smtClean="0"/>
              <a:t> a company under the companies act having ring fenced structure, full autonomy, and accountability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9391200-11A7-497C-99FB-3A1C8EB4A64C}" type="slidenum">
              <a:rPr lang="en-US" smtClean="0"/>
              <a:pPr/>
              <a:t>9</a:t>
            </a:fld>
            <a:endParaRPr lang="en-US"/>
          </a:p>
        </p:txBody>
      </p:sp>
    </p:spTree>
    <p:extLst>
      <p:ext uri="{BB962C8B-B14F-4D97-AF65-F5344CB8AC3E}">
        <p14:creationId xmlns:p14="http://schemas.microsoft.com/office/powerpoint/2010/main" val="368758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1D9199A-601C-47F7-BCC2-12D6C0868BB6}" type="datetime1">
              <a:rPr lang="en-US" smtClean="0"/>
              <a:pPr/>
              <a:t>26-Jul-18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D8231-D754-499C-A728-20CF03DB751B}" type="datetime1">
              <a:rPr lang="en-US" smtClean="0"/>
              <a:pPr/>
              <a:t>26-Jul-18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C245D3-DF5E-4063-8A3F-E698CBCD3969}" type="datetime1">
              <a:rPr lang="en-US" smtClean="0"/>
              <a:pPr/>
              <a:t>26-Jul-18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99020B-5657-416C-B740-2A4C287F4DAF}" type="datetime1">
              <a:rPr lang="en-US" smtClean="0"/>
              <a:pPr/>
              <a:t>26-Jul-18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0EE9B0B-9350-4C69-BAF6-37CC2C983584}" type="datetime1">
              <a:rPr lang="en-US" smtClean="0"/>
              <a:pPr/>
              <a:t>26-Jul-18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FDBE94-707B-4CA2-9EC9-17135ED215A2}" type="datetime1">
              <a:rPr lang="en-US" smtClean="0"/>
              <a:pPr/>
              <a:t>26-Jul-18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56141C-4F6A-4DE6-A199-088FD7AFBF34}" type="datetime1">
              <a:rPr lang="en-US" smtClean="0"/>
              <a:pPr/>
              <a:t>26-Jul-18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61D48C-FC99-4469-923E-11242BFCAFD2}" type="datetime1">
              <a:rPr lang="en-US" smtClean="0"/>
              <a:pPr/>
              <a:t>26-Jul-18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C22D6-1453-47C9-96BF-4D24A1C6561B}" type="datetime1">
              <a:rPr lang="en-US" smtClean="0"/>
              <a:pPr/>
              <a:t>26-Jul-18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BFB0D2-31C5-4903-B615-71A537EA4998}" type="datetime1">
              <a:rPr lang="en-US" smtClean="0"/>
              <a:pPr/>
              <a:t>26-Jul-18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A1E395-9D33-4CEA-9A82-26E63D3534B7}" type="datetime1">
              <a:rPr lang="en-US" smtClean="0"/>
              <a:pPr/>
              <a:t>26-Jul-18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3F7C3B-D74C-4C78-84F5-F7708E701E39}" type="datetime1">
              <a:rPr lang="en-US" smtClean="0"/>
              <a:pPr/>
              <a:t>26-Jul-18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4800" dirty="0" smtClean="0">
                <a:solidFill>
                  <a:schemeClr val="bg2">
                    <a:lumMod val="10000"/>
                  </a:schemeClr>
                </a:solidFill>
              </a:rPr>
              <a:t>Challenges of water supply in hilly areas: experience sharing</a:t>
            </a:r>
            <a:endParaRPr lang="en-US" sz="4800" dirty="0">
              <a:solidFill>
                <a:schemeClr val="bg2">
                  <a:lumMod val="1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600199"/>
            <a:ext cx="8610600" cy="526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47800" y="5334000"/>
            <a:ext cx="6924716" cy="1569660"/>
          </a:xfrm>
          <a:prstGeom prst="rect">
            <a:avLst/>
          </a:prstGeom>
          <a:noFill/>
        </p:spPr>
        <p:txBody>
          <a:bodyPr wrap="none" rtlCol="0">
            <a:spAutoFit/>
          </a:bodyPr>
          <a:lstStyle/>
          <a:p>
            <a:pPr algn="ctr"/>
            <a:r>
              <a:rPr lang="en-US" sz="3200" dirty="0" err="1" smtClean="0">
                <a:solidFill>
                  <a:schemeClr val="accent4">
                    <a:lumMod val="40000"/>
                    <a:lumOff val="60000"/>
                  </a:schemeClr>
                </a:solidFill>
              </a:rPr>
              <a:t>Pankaj</a:t>
            </a:r>
            <a:r>
              <a:rPr lang="en-US" sz="3200" dirty="0" smtClean="0">
                <a:solidFill>
                  <a:schemeClr val="accent4">
                    <a:lumMod val="40000"/>
                    <a:lumOff val="60000"/>
                  </a:schemeClr>
                </a:solidFill>
              </a:rPr>
              <a:t> </a:t>
            </a:r>
            <a:r>
              <a:rPr lang="en-US" sz="3200" dirty="0" err="1" smtClean="0">
                <a:solidFill>
                  <a:schemeClr val="accent4">
                    <a:lumMod val="40000"/>
                    <a:lumOff val="60000"/>
                  </a:schemeClr>
                </a:solidFill>
              </a:rPr>
              <a:t>Rai</a:t>
            </a:r>
            <a:endParaRPr lang="en-US" sz="3200" dirty="0" smtClean="0">
              <a:solidFill>
                <a:schemeClr val="accent4">
                  <a:lumMod val="40000"/>
                  <a:lumOff val="60000"/>
                </a:schemeClr>
              </a:solidFill>
            </a:endParaRPr>
          </a:p>
          <a:p>
            <a:pPr algn="ctr"/>
            <a:r>
              <a:rPr lang="en-US" sz="3200" dirty="0" smtClean="0">
                <a:solidFill>
                  <a:schemeClr val="accent4">
                    <a:lumMod val="40000"/>
                    <a:lumOff val="60000"/>
                  </a:schemeClr>
                </a:solidFill>
              </a:rPr>
              <a:t>CEO cum MD Smart city</a:t>
            </a:r>
          </a:p>
          <a:p>
            <a:pPr algn="ctr"/>
            <a:r>
              <a:rPr lang="en-US" sz="3200" dirty="0" smtClean="0">
                <a:solidFill>
                  <a:schemeClr val="accent4">
                    <a:lumMod val="40000"/>
                    <a:lumOff val="60000"/>
                  </a:schemeClr>
                </a:solidFill>
              </a:rPr>
              <a:t>and </a:t>
            </a:r>
            <a:r>
              <a:rPr lang="en-US" sz="3200" dirty="0" err="1" smtClean="0">
                <a:solidFill>
                  <a:schemeClr val="accent4">
                    <a:lumMod val="40000"/>
                    <a:lumOff val="60000"/>
                  </a:schemeClr>
                </a:solidFill>
              </a:rPr>
              <a:t>Municapal</a:t>
            </a:r>
            <a:r>
              <a:rPr lang="en-US" sz="3200" dirty="0" smtClean="0">
                <a:solidFill>
                  <a:schemeClr val="accent4">
                    <a:lumMod val="40000"/>
                    <a:lumOff val="60000"/>
                  </a:schemeClr>
                </a:solidFill>
              </a:rPr>
              <a:t> Commissioner, </a:t>
            </a:r>
            <a:r>
              <a:rPr lang="en-US" sz="3200" dirty="0">
                <a:solidFill>
                  <a:schemeClr val="accent4">
                    <a:lumMod val="40000"/>
                    <a:lumOff val="60000"/>
                  </a:schemeClr>
                </a:solidFill>
              </a:rPr>
              <a:t>S</a:t>
            </a:r>
            <a:r>
              <a:rPr lang="en-US" sz="3200" dirty="0" smtClean="0">
                <a:solidFill>
                  <a:schemeClr val="accent4">
                    <a:lumMod val="40000"/>
                    <a:lumOff val="60000"/>
                  </a:schemeClr>
                </a:solidFill>
              </a:rPr>
              <a:t>himla</a:t>
            </a:r>
            <a:endParaRPr lang="en-US" sz="3200" dirty="0">
              <a:solidFill>
                <a:schemeClr val="accent4">
                  <a:lumMod val="40000"/>
                  <a:lumOff val="60000"/>
                </a:schemeClr>
              </a:solidFill>
            </a:endParaRPr>
          </a:p>
        </p:txBody>
      </p:sp>
    </p:spTree>
    <p:extLst>
      <p:ext uri="{BB962C8B-B14F-4D97-AF65-F5344CB8AC3E}">
        <p14:creationId xmlns:p14="http://schemas.microsoft.com/office/powerpoint/2010/main" val="3734984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6400800" cy="4525963"/>
          </a:xfrm>
        </p:spPr>
        <p:txBody>
          <a:bodyPr/>
          <a:lstStyle/>
          <a:p>
            <a:pPr>
              <a:buNone/>
            </a:pPr>
            <a:endParaRPr lang="en-US" sz="5400" dirty="0" smtClean="0"/>
          </a:p>
          <a:p>
            <a:pPr algn="ctr">
              <a:buNone/>
            </a:pPr>
            <a:r>
              <a:rPr lang="en-US" sz="5400" dirty="0" smtClean="0"/>
              <a:t>	T</a:t>
            </a:r>
            <a:r>
              <a:rPr lang="en-US" sz="5400" u="sng" dirty="0" smtClean="0"/>
              <a:t>hanks</a:t>
            </a: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Challenges</a:t>
            </a:r>
            <a:endParaRPr lang="en-US" dirty="0"/>
          </a:p>
        </p:txBody>
      </p:sp>
      <p:pic>
        <p:nvPicPr>
          <p:cNvPr id="1026" name="Picture 2" descr="C:\Users\DELL\Desktop\images (1).jpg"/>
          <p:cNvPicPr>
            <a:picLocks noGrp="1" noChangeAspect="1" noChangeArrowheads="1"/>
          </p:cNvPicPr>
          <p:nvPr>
            <p:ph sz="half" idx="1"/>
          </p:nvPr>
        </p:nvPicPr>
        <p:blipFill>
          <a:blip r:embed="rId3"/>
          <a:stretch>
            <a:fillRect/>
          </a:stretch>
        </p:blipFill>
        <p:spPr bwMode="auto">
          <a:xfrm>
            <a:off x="5087007" y="1905000"/>
            <a:ext cx="3192517" cy="3429000"/>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pPr/>
              <a:t>2</a:t>
            </a:fld>
            <a:endParaRPr lang="en-US"/>
          </a:p>
        </p:txBody>
      </p:sp>
      <p:sp>
        <p:nvSpPr>
          <p:cNvPr id="3" name="Content Placeholder 2"/>
          <p:cNvSpPr>
            <a:spLocks noGrp="1"/>
          </p:cNvSpPr>
          <p:nvPr>
            <p:ph sz="half" idx="2"/>
          </p:nvPr>
        </p:nvSpPr>
        <p:spPr>
          <a:xfrm>
            <a:off x="609600" y="2133600"/>
            <a:ext cx="3733800" cy="2819400"/>
          </a:xfrm>
        </p:spPr>
        <p:txBody>
          <a:bodyPr>
            <a:noAutofit/>
          </a:bodyPr>
          <a:lstStyle/>
          <a:p>
            <a:pPr marL="514350" indent="-514350">
              <a:buFont typeface="+mj-lt"/>
              <a:buAutoNum type="arabicPeriod"/>
            </a:pPr>
            <a:r>
              <a:rPr lang="en-US" sz="4000" dirty="0"/>
              <a:t>Planning</a:t>
            </a:r>
          </a:p>
          <a:p>
            <a:pPr marL="514350" indent="-514350">
              <a:buFont typeface="+mj-lt"/>
              <a:buAutoNum type="arabicPeriod"/>
            </a:pPr>
            <a:r>
              <a:rPr lang="en-US" sz="4000" dirty="0"/>
              <a:t>Execution</a:t>
            </a:r>
          </a:p>
          <a:p>
            <a:pPr marL="514350" indent="-514350">
              <a:buFont typeface="+mj-lt"/>
              <a:buAutoNum type="arabicPeriod"/>
            </a:pPr>
            <a:r>
              <a:rPr lang="en-US" sz="4000" dirty="0"/>
              <a:t>Operations</a:t>
            </a:r>
          </a:p>
          <a:p>
            <a:pPr marL="514350" indent="-514350">
              <a:buFont typeface="+mj-lt"/>
              <a:buAutoNum type="arabicPeriod"/>
            </a:pPr>
            <a:r>
              <a:rPr lang="en-US" sz="4000" dirty="0" smtClean="0"/>
              <a:t>Financial</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Planning: Conducting surveys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743076"/>
            <a:ext cx="4495799"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4234527"/>
            <a:ext cx="4495799" cy="254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266213" y="3962400"/>
            <a:ext cx="305742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445854" y="2057400"/>
            <a:ext cx="4698146" cy="1569660"/>
          </a:xfrm>
          <a:prstGeom prst="rect">
            <a:avLst/>
          </a:prstGeom>
          <a:noFill/>
        </p:spPr>
        <p:txBody>
          <a:bodyPr wrap="none" rtlCol="0">
            <a:spAutoFit/>
          </a:bodyPr>
          <a:lstStyle/>
          <a:p>
            <a:pPr marL="285750" indent="-285750">
              <a:buFont typeface="Arial" pitchFamily="34" charset="0"/>
              <a:buChar char="•"/>
            </a:pPr>
            <a:r>
              <a:rPr lang="en-US" sz="3200" dirty="0" smtClean="0"/>
              <a:t>Use of drones for survey</a:t>
            </a:r>
          </a:p>
          <a:p>
            <a:pPr marL="285750" indent="-285750">
              <a:buFont typeface="Arial" pitchFamily="34" charset="0"/>
              <a:buChar char="•"/>
            </a:pPr>
            <a:r>
              <a:rPr lang="en-US" sz="3200" dirty="0" smtClean="0"/>
              <a:t>Software for contouring</a:t>
            </a:r>
          </a:p>
          <a:p>
            <a:r>
              <a:rPr lang="en-US" sz="3200" dirty="0"/>
              <a:t> </a:t>
            </a:r>
            <a:r>
              <a:rPr lang="en-US" sz="3200" dirty="0" smtClean="0"/>
              <a:t>  and mapping</a:t>
            </a:r>
            <a:endParaRPr lang="en-US" sz="3200" dirty="0"/>
          </a:p>
        </p:txBody>
      </p:sp>
    </p:spTree>
    <p:extLst>
      <p:ext uri="{BB962C8B-B14F-4D97-AF65-F5344CB8AC3E}">
        <p14:creationId xmlns:p14="http://schemas.microsoft.com/office/powerpoint/2010/main" val="3760366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238" y="240765"/>
            <a:ext cx="8672512" cy="1138773"/>
          </a:xfrm>
          <a:prstGeom prst="rect">
            <a:avLst/>
          </a:prstGeom>
        </p:spPr>
        <p:txBody>
          <a:bodyPr>
            <a:spAutoFit/>
          </a:bodyPr>
          <a:lstStyle/>
          <a:p>
            <a:pPr marR="0" lvl="0" indent="0">
              <a:lnSpc>
                <a:spcPct val="100000"/>
              </a:lnSpc>
              <a:buClrTx/>
              <a:buSzTx/>
              <a:buFontTx/>
              <a:buNone/>
              <a:tabLst/>
              <a:defRPr/>
            </a:pPr>
            <a:r>
              <a:rPr lang="en-US" sz="3600" dirty="0" smtClean="0"/>
              <a:t>Planning: Water </a:t>
            </a:r>
            <a:r>
              <a:rPr lang="en-US" sz="3600" dirty="0"/>
              <a:t>pressure </a:t>
            </a:r>
            <a:r>
              <a:rPr lang="en-US" sz="3600" dirty="0" smtClean="0"/>
              <a:t>management</a:t>
            </a:r>
          </a:p>
          <a:p>
            <a:pPr marR="0" lvl="0" indent="0">
              <a:lnSpc>
                <a:spcPct val="100000"/>
              </a:lnSpc>
              <a:buClrTx/>
              <a:buSzTx/>
              <a:buFontTx/>
              <a:buNone/>
              <a:tabLst/>
              <a:defRPr/>
            </a:pPr>
            <a:r>
              <a:rPr lang="en-US" sz="3200" b="1" dirty="0" smtClean="0">
                <a:latin typeface="Arial" panose="020B0604020202020204" pitchFamily="34" charset="0"/>
                <a:ea typeface="+mj-ea"/>
                <a:cs typeface="Arial" panose="020B0604020202020204" pitchFamily="34" charset="0"/>
              </a:rPr>
              <a:t>Use of Pressure Regulatory valves</a:t>
            </a:r>
            <a:endParaRPr lang="en-US" sz="3000" b="1" dirty="0">
              <a:latin typeface="Arial" panose="020B0604020202020204" pitchFamily="34" charset="0"/>
              <a:ea typeface="+mj-ea"/>
              <a:cs typeface="Arial" panose="020B0604020202020204" pitchFamily="34" charset="0"/>
            </a:endParaRPr>
          </a:p>
        </p:txBody>
      </p:sp>
      <p:pic>
        <p:nvPicPr>
          <p:cNvPr id="440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45720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23988"/>
            <a:ext cx="447357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14925"/>
            <a:ext cx="1573213"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0"/>
          <p:cNvPicPr>
            <a:picLocks noChangeAspect="1" noChangeArrowheads="1"/>
          </p:cNvPicPr>
          <p:nvPr/>
        </p:nvPicPr>
        <p:blipFill>
          <a:blip r:embed="rId6">
            <a:extLst>
              <a:ext uri="{28A0092B-C50C-407E-A947-70E740481C1C}">
                <a14:useLocalDpi xmlns:a14="http://schemas.microsoft.com/office/drawing/2010/main" val="0"/>
              </a:ext>
            </a:extLst>
          </a:blip>
          <a:srcRect r="17572"/>
          <a:stretch>
            <a:fillRect/>
          </a:stretch>
        </p:blipFill>
        <p:spPr bwMode="auto">
          <a:xfrm>
            <a:off x="4710113" y="5003800"/>
            <a:ext cx="12096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1"/>
          <p:cNvSpPr>
            <a:spLocks noChangeArrowheads="1"/>
          </p:cNvSpPr>
          <p:nvPr/>
        </p:nvSpPr>
        <p:spPr bwMode="auto">
          <a:xfrm>
            <a:off x="249238" y="6333987"/>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effectLst/>
                <a:uLnTx/>
                <a:uFillTx/>
                <a:latin typeface="Times New Roman" panose="02020603050405020304" pitchFamily="18" charset="0"/>
                <a:ea typeface="+mn-ea"/>
                <a:cs typeface="Calibri" panose="020F0502020204030204" pitchFamily="34" charset="0"/>
              </a:rPr>
              <a:t>Without PRV: Pressures in </a:t>
            </a:r>
            <a:r>
              <a:rPr kumimoji="0" lang="en-US" altLang="en-US" sz="2000" b="0" i="0" u="none" strike="noStrike" kern="1200" cap="none" spc="0" normalizeH="0" baseline="0" noProof="0" dirty="0" smtClean="0">
                <a:ln>
                  <a:noFill/>
                </a:ln>
                <a:effectLst/>
                <a:uLnTx/>
                <a:uFillTx/>
                <a:latin typeface="Times New Roman" panose="02020603050405020304" pitchFamily="18" charset="0"/>
                <a:ea typeface="+mn-ea"/>
                <a:cs typeface="Calibri" panose="020F0502020204030204" pitchFamily="34" charset="0"/>
              </a:rPr>
              <a:t>Sanjauli</a:t>
            </a:r>
            <a:endParaRPr kumimoji="0" lang="en-IN" altLang="en-US" sz="2000" b="0" i="0" u="none" strike="noStrike" kern="1200" cap="none" spc="0" normalizeH="0" baseline="0" noProof="0" dirty="0" smtClean="0">
              <a:ln>
                <a:noFill/>
              </a:ln>
              <a:effectLst/>
              <a:uLnTx/>
              <a:uFillTx/>
              <a:ea typeface="+mn-ea"/>
            </a:endParaRPr>
          </a:p>
        </p:txBody>
      </p:sp>
      <p:sp>
        <p:nvSpPr>
          <p:cNvPr id="44040" name="Rectangle 11"/>
          <p:cNvSpPr>
            <a:spLocks noChangeArrowheads="1"/>
          </p:cNvSpPr>
          <p:nvPr/>
        </p:nvSpPr>
        <p:spPr bwMode="auto">
          <a:xfrm>
            <a:off x="5033963" y="6333987"/>
            <a:ext cx="3943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effectLst/>
                <a:uLnTx/>
                <a:uFillTx/>
                <a:latin typeface="Times New Roman" panose="02020603050405020304" pitchFamily="18" charset="0"/>
                <a:ea typeface="+mn-ea"/>
                <a:cs typeface="Calibri" panose="020F0502020204030204" pitchFamily="34" charset="0"/>
              </a:rPr>
              <a:t>With PRV: Pressures in </a:t>
            </a:r>
            <a:r>
              <a:rPr kumimoji="0" lang="en-US" altLang="en-US" sz="2000" b="0" i="0" u="none" strike="noStrike" kern="1200" cap="none" spc="0" normalizeH="0" baseline="0" noProof="0" dirty="0" smtClean="0">
                <a:ln>
                  <a:noFill/>
                </a:ln>
                <a:effectLst/>
                <a:uLnTx/>
                <a:uFillTx/>
                <a:latin typeface="Times New Roman" panose="02020603050405020304" pitchFamily="18" charset="0"/>
                <a:ea typeface="+mn-ea"/>
                <a:cs typeface="Calibri" panose="020F0502020204030204" pitchFamily="34" charset="0"/>
              </a:rPr>
              <a:t>Sanjauli </a:t>
            </a:r>
            <a:endParaRPr kumimoji="0" lang="en-IN" altLang="en-US" sz="2000" b="0" i="0" u="none" strike="noStrike" kern="1200" cap="none" spc="0" normalizeH="0" baseline="0" noProof="0" dirty="0" smtClean="0">
              <a:ln>
                <a:noFill/>
              </a:ln>
              <a:effectLst/>
              <a:uLnTx/>
              <a:uFillTx/>
              <a:ea typeface="+mn-ea"/>
            </a:endParaRPr>
          </a:p>
        </p:txBody>
      </p:sp>
      <p:sp>
        <p:nvSpPr>
          <p:cNvPr id="13" name="Rectangle: Rounded Corners 12">
            <a:extLst/>
          </p:cNvPr>
          <p:cNvSpPr/>
          <p:nvPr/>
        </p:nvSpPr>
        <p:spPr>
          <a:xfrm>
            <a:off x="3435350" y="2773363"/>
            <a:ext cx="2373313" cy="1955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a:ea typeface="+mn-ea"/>
                <a:cs typeface="+mn-cs"/>
              </a:rPr>
              <a:t>Pressures are maintained in the range of 16m to 47m head</a:t>
            </a:r>
          </a:p>
        </p:txBody>
      </p:sp>
    </p:spTree>
    <p:extLst>
      <p:ext uri="{BB962C8B-B14F-4D97-AF65-F5344CB8AC3E}">
        <p14:creationId xmlns:p14="http://schemas.microsoft.com/office/powerpoint/2010/main" val="995004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19200"/>
          </a:xfrm>
        </p:spPr>
        <p:txBody>
          <a:bodyPr>
            <a:normAutofit/>
          </a:bodyPr>
          <a:lstStyle/>
          <a:p>
            <a:r>
              <a:rPr lang="en-US" dirty="0" smtClean="0"/>
              <a:t>Planning: Issues of land availability</a:t>
            </a:r>
            <a:endParaRPr lang="en-US" dirty="0"/>
          </a:p>
        </p:txBody>
      </p:sp>
      <p:sp>
        <p:nvSpPr>
          <p:cNvPr id="3" name="Content Placeholder 2"/>
          <p:cNvSpPr>
            <a:spLocks noGrp="1"/>
          </p:cNvSpPr>
          <p:nvPr>
            <p:ph idx="1"/>
          </p:nvPr>
        </p:nvSpPr>
        <p:spPr>
          <a:xfrm>
            <a:off x="457200" y="2362200"/>
            <a:ext cx="3962400" cy="4312920"/>
          </a:xfrm>
        </p:spPr>
        <p:txBody>
          <a:bodyPr>
            <a:normAutofit/>
          </a:bodyPr>
          <a:lstStyle/>
          <a:p>
            <a:r>
              <a:rPr lang="en-US" sz="3600" dirty="0" smtClean="0"/>
              <a:t>Scarce land</a:t>
            </a:r>
          </a:p>
          <a:p>
            <a:r>
              <a:rPr lang="en-US" sz="3600" dirty="0" smtClean="0"/>
              <a:t>Forest clearances pending for most of the projects</a:t>
            </a:r>
          </a:p>
          <a:p>
            <a:r>
              <a:rPr lang="en-US" sz="3600" dirty="0" smtClean="0"/>
              <a:t>Fragile strata</a:t>
            </a:r>
            <a:endParaRPr lang="en-US" sz="36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5" name="TextBox 4"/>
          <p:cNvSpPr txBox="1"/>
          <p:nvPr/>
        </p:nvSpPr>
        <p:spPr>
          <a:xfrm>
            <a:off x="4419600" y="2025431"/>
            <a:ext cx="3881191" cy="3970318"/>
          </a:xfrm>
          <a:prstGeom prst="rect">
            <a:avLst/>
          </a:prstGeom>
          <a:noFill/>
        </p:spPr>
        <p:txBody>
          <a:bodyPr wrap="none" rtlCol="0">
            <a:spAutoFit/>
          </a:bodyPr>
          <a:lstStyle/>
          <a:p>
            <a:pPr marL="285750" indent="-285750">
              <a:buFont typeface="Arial" pitchFamily="34" charset="0"/>
              <a:buChar char="•"/>
            </a:pPr>
            <a:r>
              <a:rPr lang="en-US" sz="3600" dirty="0" smtClean="0"/>
              <a:t>Use of compact </a:t>
            </a:r>
          </a:p>
          <a:p>
            <a:r>
              <a:rPr lang="en-US" sz="3600" dirty="0" smtClean="0"/>
              <a:t>   technologies</a:t>
            </a:r>
          </a:p>
          <a:p>
            <a:pPr marL="742950" lvl="1" indent="-285750">
              <a:buFont typeface="Arial" pitchFamily="34" charset="0"/>
              <a:buChar char="•"/>
            </a:pPr>
            <a:r>
              <a:rPr lang="en-US" sz="3600" dirty="0" smtClean="0"/>
              <a:t>Centrifuges</a:t>
            </a:r>
          </a:p>
          <a:p>
            <a:pPr marL="742950" lvl="1" indent="-285750">
              <a:buFont typeface="Arial" pitchFamily="34" charset="0"/>
              <a:buChar char="•"/>
            </a:pPr>
            <a:r>
              <a:rPr lang="en-US" sz="3600" dirty="0" smtClean="0"/>
              <a:t>Tube settlers </a:t>
            </a:r>
          </a:p>
          <a:p>
            <a:pPr marL="742950" lvl="1" indent="-285750">
              <a:buFont typeface="Arial" pitchFamily="34" charset="0"/>
              <a:buChar char="•"/>
            </a:pPr>
            <a:r>
              <a:rPr lang="en-US" sz="3600" dirty="0" smtClean="0"/>
              <a:t>Pressure filters</a:t>
            </a:r>
          </a:p>
          <a:p>
            <a:pPr marL="285750" indent="-285750">
              <a:buFont typeface="Arial" pitchFamily="34" charset="0"/>
              <a:buChar char="•"/>
            </a:pPr>
            <a:r>
              <a:rPr lang="en-US" sz="3600" dirty="0" smtClean="0"/>
              <a:t>Use of geo-nets</a:t>
            </a:r>
          </a:p>
          <a:p>
            <a:r>
              <a:rPr lang="en-US" sz="3600" dirty="0" smtClean="0"/>
              <a:t>   for stabilization </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Challenges in Execution</a:t>
            </a:r>
            <a:endParaRPr lang="en-US" dirty="0"/>
          </a:p>
        </p:txBody>
      </p:sp>
      <p:sp>
        <p:nvSpPr>
          <p:cNvPr id="3" name="Content Placeholder 2"/>
          <p:cNvSpPr>
            <a:spLocks noGrp="1"/>
          </p:cNvSpPr>
          <p:nvPr>
            <p:ph idx="1"/>
          </p:nvPr>
        </p:nvSpPr>
        <p:spPr>
          <a:xfrm>
            <a:off x="152400" y="1752600"/>
            <a:ext cx="4724400" cy="4648200"/>
          </a:xfrm>
        </p:spPr>
        <p:txBody>
          <a:bodyPr>
            <a:noAutofit/>
          </a:bodyPr>
          <a:lstStyle/>
          <a:p>
            <a:r>
              <a:rPr lang="en-US" sz="2800" dirty="0" smtClean="0"/>
              <a:t>Material </a:t>
            </a:r>
            <a:r>
              <a:rPr lang="en-US" sz="2800" dirty="0" smtClean="0"/>
              <a:t>transportation</a:t>
            </a:r>
          </a:p>
          <a:p>
            <a:pPr lvl="1"/>
            <a:r>
              <a:rPr lang="en-US" dirty="0" smtClean="0">
                <a:solidFill>
                  <a:srgbClr val="FF0000"/>
                </a:solidFill>
              </a:rPr>
              <a:t>Heavy </a:t>
            </a:r>
            <a:r>
              <a:rPr lang="en-US" dirty="0" smtClean="0">
                <a:solidFill>
                  <a:srgbClr val="FF0000"/>
                </a:solidFill>
              </a:rPr>
              <a:t>material</a:t>
            </a:r>
          </a:p>
          <a:p>
            <a:pPr lvl="1"/>
            <a:r>
              <a:rPr lang="en-US" dirty="0" smtClean="0">
                <a:solidFill>
                  <a:srgbClr val="FF0000"/>
                </a:solidFill>
              </a:rPr>
              <a:t>Lack </a:t>
            </a:r>
            <a:r>
              <a:rPr lang="en-US" dirty="0" smtClean="0">
                <a:solidFill>
                  <a:srgbClr val="FF0000"/>
                </a:solidFill>
              </a:rPr>
              <a:t>of </a:t>
            </a:r>
            <a:r>
              <a:rPr lang="en-US" dirty="0" smtClean="0">
                <a:solidFill>
                  <a:srgbClr val="FF0000"/>
                </a:solidFill>
              </a:rPr>
              <a:t>access</a:t>
            </a:r>
            <a:endParaRPr lang="en-US" dirty="0" smtClean="0">
              <a:solidFill>
                <a:srgbClr val="00B050"/>
              </a:solidFill>
            </a:endParaRPr>
          </a:p>
          <a:p>
            <a:r>
              <a:rPr lang="en-US" sz="2800" dirty="0" smtClean="0"/>
              <a:t>Installation </a:t>
            </a:r>
            <a:r>
              <a:rPr lang="en-US" sz="2800" dirty="0" smtClean="0"/>
              <a:t>of pipes </a:t>
            </a:r>
            <a:endParaRPr lang="en-US" sz="2800" dirty="0" smtClean="0"/>
          </a:p>
          <a:p>
            <a:pPr marL="0" indent="0">
              <a:buNone/>
            </a:pPr>
            <a:r>
              <a:rPr lang="en-US" sz="2800" dirty="0" smtClean="0"/>
              <a:t>   and </a:t>
            </a:r>
            <a:r>
              <a:rPr lang="en-US" sz="2800" dirty="0" smtClean="0"/>
              <a:t>tanks</a:t>
            </a:r>
          </a:p>
          <a:p>
            <a:pPr lvl="1"/>
            <a:r>
              <a:rPr lang="en-US" dirty="0" smtClean="0">
                <a:solidFill>
                  <a:srgbClr val="FF0000"/>
                </a:solidFill>
              </a:rPr>
              <a:t>Steep slopes </a:t>
            </a:r>
            <a:endParaRPr lang="en-US" dirty="0" smtClean="0">
              <a:solidFill>
                <a:srgbClr val="FF0000"/>
              </a:solidFill>
            </a:endParaRPr>
          </a:p>
          <a:p>
            <a:pPr lvl="1"/>
            <a:r>
              <a:rPr lang="en-US" dirty="0" smtClean="0">
                <a:solidFill>
                  <a:srgbClr val="FF0000"/>
                </a:solidFill>
              </a:rPr>
              <a:t>Lack </a:t>
            </a:r>
            <a:r>
              <a:rPr lang="en-US" dirty="0" smtClean="0">
                <a:solidFill>
                  <a:srgbClr val="FF0000"/>
                </a:solidFill>
              </a:rPr>
              <a:t>of access </a:t>
            </a:r>
            <a:endParaRPr lang="en-US" dirty="0" smtClean="0">
              <a:solidFill>
                <a:srgbClr val="FF0000"/>
              </a:solidFill>
            </a:endParaRPr>
          </a:p>
          <a:p>
            <a:pPr lvl="2"/>
            <a:r>
              <a:rPr lang="en-US" sz="1800" dirty="0">
                <a:solidFill>
                  <a:srgbClr val="FF0000"/>
                </a:solidFill>
              </a:rPr>
              <a:t>R</a:t>
            </a:r>
            <a:r>
              <a:rPr lang="en-US" sz="1800" dirty="0" smtClean="0">
                <a:solidFill>
                  <a:srgbClr val="FF0000"/>
                </a:solidFill>
              </a:rPr>
              <a:t>estricts </a:t>
            </a:r>
            <a:r>
              <a:rPr lang="en-US" sz="1800" dirty="0" smtClean="0">
                <a:solidFill>
                  <a:srgbClr val="FF0000"/>
                </a:solidFill>
              </a:rPr>
              <a:t>the use of Tools &amp; </a:t>
            </a:r>
            <a:r>
              <a:rPr lang="en-US" sz="1800" dirty="0" smtClean="0">
                <a:solidFill>
                  <a:srgbClr val="FF0000"/>
                </a:solidFill>
              </a:rPr>
              <a:t>Plants</a:t>
            </a:r>
            <a:endParaRPr lang="en-US" sz="1800" dirty="0" smtClean="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5" name="TextBox 4"/>
          <p:cNvSpPr txBox="1"/>
          <p:nvPr/>
        </p:nvSpPr>
        <p:spPr>
          <a:xfrm>
            <a:off x="4436621" y="1981199"/>
            <a:ext cx="4707379" cy="3539430"/>
          </a:xfrm>
          <a:prstGeom prst="rect">
            <a:avLst/>
          </a:prstGeom>
          <a:noFill/>
        </p:spPr>
        <p:txBody>
          <a:bodyPr wrap="none" rtlCol="0">
            <a:spAutoFit/>
          </a:bodyPr>
          <a:lstStyle/>
          <a:p>
            <a:pPr marL="285750" indent="-285750">
              <a:buFont typeface="Arial" pitchFamily="34" charset="0"/>
              <a:buChar char="•"/>
            </a:pPr>
            <a:r>
              <a:rPr lang="en-US" sz="2800" dirty="0" smtClean="0"/>
              <a:t> </a:t>
            </a:r>
            <a:r>
              <a:rPr lang="en-US" sz="2800" dirty="0"/>
              <a:t>Rope </a:t>
            </a:r>
            <a:r>
              <a:rPr lang="en-US" sz="2800" dirty="0" smtClean="0"/>
              <a:t>ways-Hamirpur</a:t>
            </a:r>
          </a:p>
          <a:p>
            <a:pPr marL="742950" lvl="1" indent="-285750">
              <a:buFont typeface="Arial" pitchFamily="34" charset="0"/>
              <a:buChar char="•"/>
            </a:pPr>
            <a:r>
              <a:rPr lang="en-US" sz="2800" dirty="0" smtClean="0">
                <a:solidFill>
                  <a:srgbClr val="00B050"/>
                </a:solidFill>
              </a:rPr>
              <a:t>Planned in Shimla</a:t>
            </a:r>
          </a:p>
          <a:p>
            <a:pPr marL="285750" indent="-285750">
              <a:buFont typeface="Arial" pitchFamily="34" charset="0"/>
              <a:buChar char="•"/>
            </a:pPr>
            <a:r>
              <a:rPr lang="en-US" sz="2800" dirty="0" smtClean="0">
                <a:solidFill>
                  <a:srgbClr val="00B050"/>
                </a:solidFill>
              </a:rPr>
              <a:t> </a:t>
            </a:r>
            <a:r>
              <a:rPr lang="en-US" sz="2800" dirty="0" smtClean="0"/>
              <a:t>Light </a:t>
            </a:r>
            <a:r>
              <a:rPr lang="en-US" sz="2800" dirty="0"/>
              <a:t>weight </a:t>
            </a:r>
            <a:r>
              <a:rPr lang="en-US" sz="2800" dirty="0" smtClean="0"/>
              <a:t>material</a:t>
            </a:r>
          </a:p>
          <a:p>
            <a:pPr marL="742950" lvl="1" indent="-285750">
              <a:buFont typeface="Arial" pitchFamily="34" charset="0"/>
              <a:buChar char="•"/>
            </a:pPr>
            <a:r>
              <a:rPr lang="en-US" sz="2800" dirty="0" smtClean="0">
                <a:solidFill>
                  <a:srgbClr val="00B050"/>
                </a:solidFill>
              </a:rPr>
              <a:t>Cast iron to </a:t>
            </a:r>
          </a:p>
          <a:p>
            <a:pPr lvl="1"/>
            <a:r>
              <a:rPr lang="en-US" sz="2800" dirty="0">
                <a:solidFill>
                  <a:srgbClr val="00B050"/>
                </a:solidFill>
              </a:rPr>
              <a:t> </a:t>
            </a:r>
            <a:r>
              <a:rPr lang="en-US" sz="2800" dirty="0" smtClean="0">
                <a:solidFill>
                  <a:srgbClr val="00B050"/>
                </a:solidFill>
              </a:rPr>
              <a:t>   high grade steel pipes</a:t>
            </a:r>
            <a:endParaRPr lang="en-US" sz="2800" dirty="0" smtClean="0"/>
          </a:p>
          <a:p>
            <a:pPr marL="285750" indent="-285750">
              <a:buFont typeface="Arial" pitchFamily="34" charset="0"/>
              <a:buChar char="•"/>
            </a:pPr>
            <a:r>
              <a:rPr lang="en-US" sz="2800" dirty="0" smtClean="0"/>
              <a:t>Portable Gen-sets</a:t>
            </a:r>
          </a:p>
          <a:p>
            <a:pPr marL="285750" indent="-285750">
              <a:buFont typeface="Arial" pitchFamily="34" charset="0"/>
              <a:buChar char="•"/>
            </a:pPr>
            <a:r>
              <a:rPr lang="en-US" sz="2800" dirty="0" smtClean="0"/>
              <a:t>Hand held Pneumatic tools</a:t>
            </a:r>
          </a:p>
          <a:p>
            <a:pPr marL="285750" indent="-285750">
              <a:buFont typeface="Arial" pitchFamily="34" charset="0"/>
              <a:buChar char="•"/>
            </a:pPr>
            <a:r>
              <a:rPr lang="en-US" sz="2800" dirty="0" smtClean="0"/>
              <a:t>Portable welding machines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Operations</a:t>
            </a:r>
            <a:endParaRPr lang="en-US" dirty="0"/>
          </a:p>
        </p:txBody>
      </p:sp>
      <p:sp>
        <p:nvSpPr>
          <p:cNvPr id="3" name="Content Placeholder 2"/>
          <p:cNvSpPr>
            <a:spLocks noGrp="1"/>
          </p:cNvSpPr>
          <p:nvPr>
            <p:ph idx="1"/>
          </p:nvPr>
        </p:nvSpPr>
        <p:spPr>
          <a:xfrm>
            <a:off x="0" y="2057401"/>
            <a:ext cx="3733800" cy="3962400"/>
          </a:xfrm>
        </p:spPr>
        <p:txBody>
          <a:bodyPr>
            <a:normAutofit/>
          </a:bodyPr>
          <a:lstStyle/>
          <a:p>
            <a:r>
              <a:rPr lang="en-US" sz="2400" dirty="0" smtClean="0">
                <a:solidFill>
                  <a:srgbClr val="FF0000"/>
                </a:solidFill>
              </a:rPr>
              <a:t>High turbidity</a:t>
            </a:r>
          </a:p>
          <a:p>
            <a:r>
              <a:rPr lang="en-US" sz="2400" dirty="0" smtClean="0">
                <a:solidFill>
                  <a:srgbClr val="FF0000"/>
                </a:solidFill>
              </a:rPr>
              <a:t>Flash floods</a:t>
            </a:r>
          </a:p>
          <a:p>
            <a:r>
              <a:rPr lang="en-US" sz="2400" dirty="0">
                <a:solidFill>
                  <a:srgbClr val="FF0000"/>
                </a:solidFill>
              </a:rPr>
              <a:t>Water quality</a:t>
            </a:r>
            <a:endParaRPr lang="en-US" sz="2400" dirty="0" smtClean="0">
              <a:solidFill>
                <a:srgbClr val="FF0000"/>
              </a:solidFill>
            </a:endParaRPr>
          </a:p>
          <a:p>
            <a:r>
              <a:rPr lang="en-US" sz="2400" dirty="0" smtClean="0">
                <a:solidFill>
                  <a:srgbClr val="FF0000"/>
                </a:solidFill>
              </a:rPr>
              <a:t>Negative pressure due to Intermittent </a:t>
            </a:r>
            <a:r>
              <a:rPr lang="en-US" sz="2400" dirty="0" smtClean="0">
                <a:solidFill>
                  <a:srgbClr val="FF0000"/>
                </a:solidFill>
              </a:rPr>
              <a:t>water </a:t>
            </a:r>
            <a:r>
              <a:rPr lang="en-US" sz="2400" dirty="0" smtClean="0">
                <a:solidFill>
                  <a:srgbClr val="FF0000"/>
                </a:solidFill>
              </a:rPr>
              <a:t>supply</a:t>
            </a:r>
            <a:endParaRPr lang="en-US" sz="2400" dirty="0" smtClean="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TextBox 4"/>
          <p:cNvSpPr txBox="1"/>
          <p:nvPr/>
        </p:nvSpPr>
        <p:spPr>
          <a:xfrm>
            <a:off x="3352800" y="1752601"/>
            <a:ext cx="5562600" cy="4524315"/>
          </a:xfrm>
          <a:prstGeom prst="rect">
            <a:avLst/>
          </a:prstGeom>
          <a:noFill/>
        </p:spPr>
        <p:txBody>
          <a:bodyPr wrap="square" rtlCol="0">
            <a:spAutoFit/>
          </a:bodyPr>
          <a:lstStyle/>
          <a:p>
            <a:pPr marL="285750" indent="-285750">
              <a:buFont typeface="Arial" pitchFamily="34" charset="0"/>
              <a:buChar char="•"/>
            </a:pPr>
            <a:r>
              <a:rPr lang="en-US" sz="2400" dirty="0" smtClean="0"/>
              <a:t>Catchment area treatment</a:t>
            </a:r>
          </a:p>
          <a:p>
            <a:pPr marL="742950" lvl="1" indent="-285750">
              <a:buFont typeface="Arial" pitchFamily="34" charset="0"/>
              <a:buChar char="•"/>
            </a:pPr>
            <a:r>
              <a:rPr lang="en-US" sz="2400" dirty="0" smtClean="0">
                <a:solidFill>
                  <a:schemeClr val="accent5">
                    <a:lumMod val="50000"/>
                  </a:schemeClr>
                </a:solidFill>
              </a:rPr>
              <a:t>Check dams</a:t>
            </a:r>
          </a:p>
          <a:p>
            <a:pPr marL="742950" lvl="1" indent="-285750">
              <a:buFont typeface="Arial" pitchFamily="34" charset="0"/>
              <a:buChar char="•"/>
            </a:pPr>
            <a:r>
              <a:rPr lang="en-US" sz="2400" dirty="0" smtClean="0">
                <a:solidFill>
                  <a:schemeClr val="accent5">
                    <a:lumMod val="50000"/>
                  </a:schemeClr>
                </a:solidFill>
              </a:rPr>
              <a:t>Plantations</a:t>
            </a:r>
          </a:p>
          <a:p>
            <a:pPr marL="285750" indent="-285750">
              <a:buFont typeface="Arial" pitchFamily="34" charset="0"/>
              <a:buChar char="•"/>
            </a:pPr>
            <a:r>
              <a:rPr lang="en-US" sz="2400" dirty="0" smtClean="0"/>
              <a:t>Inter-departmental Coordination</a:t>
            </a:r>
          </a:p>
          <a:p>
            <a:pPr marL="742950" lvl="1" indent="-285750">
              <a:buFont typeface="Arial" pitchFamily="34" charset="0"/>
              <a:buChar char="•"/>
            </a:pPr>
            <a:r>
              <a:rPr lang="en-US" sz="2400" dirty="0" smtClean="0">
                <a:solidFill>
                  <a:schemeClr val="accent5">
                    <a:lumMod val="50000"/>
                  </a:schemeClr>
                </a:solidFill>
              </a:rPr>
              <a:t>Development works to preserve ecology</a:t>
            </a:r>
          </a:p>
          <a:p>
            <a:pPr marL="285750" indent="-285750">
              <a:buFont typeface="Arial" pitchFamily="34" charset="0"/>
              <a:buChar char="•"/>
            </a:pPr>
            <a:r>
              <a:rPr lang="en-US" sz="2400" b="1" dirty="0"/>
              <a:t>20</a:t>
            </a:r>
            <a:r>
              <a:rPr lang="en-US" sz="2400" dirty="0"/>
              <a:t> water </a:t>
            </a:r>
            <a:r>
              <a:rPr lang="en-US" sz="2400" dirty="0" smtClean="0"/>
              <a:t>samples tested daily at IGMC</a:t>
            </a:r>
            <a:endParaRPr lang="en-US" sz="2400" dirty="0"/>
          </a:p>
          <a:p>
            <a:pPr marL="742950" lvl="1" indent="-285750">
              <a:buFont typeface="Arial" pitchFamily="34" charset="0"/>
              <a:buChar char="•"/>
            </a:pPr>
            <a:r>
              <a:rPr lang="en-US" sz="2400" dirty="0" smtClean="0">
                <a:solidFill>
                  <a:schemeClr val="accent5">
                    <a:lumMod val="50000"/>
                  </a:schemeClr>
                </a:solidFill>
              </a:rPr>
              <a:t>Results  in public domain</a:t>
            </a:r>
            <a:endParaRPr lang="en-US" sz="2400" dirty="0">
              <a:solidFill>
                <a:schemeClr val="accent5">
                  <a:lumMod val="50000"/>
                </a:schemeClr>
              </a:solidFill>
            </a:endParaRPr>
          </a:p>
          <a:p>
            <a:pPr marL="285750" indent="-285750">
              <a:buFont typeface="Arial" pitchFamily="34" charset="0"/>
              <a:buChar char="•"/>
            </a:pPr>
            <a:r>
              <a:rPr lang="en-US" sz="2400" dirty="0"/>
              <a:t>Quarterly </a:t>
            </a:r>
            <a:r>
              <a:rPr lang="en-US" sz="2400" dirty="0" smtClean="0"/>
              <a:t> virology</a:t>
            </a:r>
          </a:p>
          <a:p>
            <a:pPr marL="742950" lvl="1" indent="-285750">
              <a:buFont typeface="Arial" pitchFamily="34" charset="0"/>
              <a:buChar char="•"/>
            </a:pPr>
            <a:r>
              <a:rPr lang="en-US" sz="2400" dirty="0" smtClean="0">
                <a:solidFill>
                  <a:schemeClr val="accent5">
                    <a:lumMod val="50000"/>
                  </a:schemeClr>
                </a:solidFill>
              </a:rPr>
              <a:t>Through </a:t>
            </a:r>
            <a:r>
              <a:rPr lang="en-US" sz="2400" dirty="0">
                <a:solidFill>
                  <a:schemeClr val="accent5">
                    <a:lumMod val="50000"/>
                  </a:schemeClr>
                </a:solidFill>
              </a:rPr>
              <a:t>NIV </a:t>
            </a:r>
            <a:r>
              <a:rPr lang="en-US" sz="2400" dirty="0" smtClean="0">
                <a:solidFill>
                  <a:schemeClr val="accent5">
                    <a:lumMod val="50000"/>
                  </a:schemeClr>
                </a:solidFill>
              </a:rPr>
              <a:t>Pune</a:t>
            </a:r>
            <a:endParaRPr lang="en-US" sz="2400" dirty="0">
              <a:solidFill>
                <a:schemeClr val="accent5">
                  <a:lumMod val="50000"/>
                </a:schemeClr>
              </a:solidFill>
            </a:endParaRPr>
          </a:p>
          <a:p>
            <a:pPr marL="285750" indent="-285750">
              <a:buFont typeface="Arial" pitchFamily="34" charset="0"/>
              <a:buChar char="•"/>
            </a:pPr>
            <a:r>
              <a:rPr lang="en-US" sz="2400" dirty="0" smtClean="0"/>
              <a:t>Online </a:t>
            </a:r>
            <a:r>
              <a:rPr lang="en-US" sz="2400" dirty="0"/>
              <a:t>chlorine </a:t>
            </a:r>
            <a:r>
              <a:rPr lang="en-US" sz="2400" dirty="0" smtClean="0"/>
              <a:t>sensor in each tank</a:t>
            </a:r>
          </a:p>
          <a:p>
            <a:pPr marL="285750" indent="-285750">
              <a:buFont typeface="Arial" pitchFamily="34" charset="0"/>
              <a:buChar char="•"/>
            </a:pPr>
            <a:r>
              <a:rPr lang="en-US" sz="2400" dirty="0"/>
              <a:t>Continuous pressurized water supply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US" dirty="0" smtClean="0"/>
              <a:t>Challenges: Financial </a:t>
            </a:r>
            <a:r>
              <a:rPr lang="en-US" dirty="0" smtClean="0"/>
              <a:t>Sustainability</a:t>
            </a:r>
            <a:endParaRPr lang="en-US" dirty="0"/>
          </a:p>
        </p:txBody>
      </p:sp>
      <p:sp>
        <p:nvSpPr>
          <p:cNvPr id="3" name="Content Placeholder 2"/>
          <p:cNvSpPr>
            <a:spLocks noGrp="1"/>
          </p:cNvSpPr>
          <p:nvPr>
            <p:ph idx="1"/>
          </p:nvPr>
        </p:nvSpPr>
        <p:spPr>
          <a:xfrm>
            <a:off x="457200" y="1676400"/>
            <a:ext cx="4038600" cy="4495800"/>
          </a:xfrm>
        </p:spPr>
        <p:txBody>
          <a:bodyPr>
            <a:normAutofit/>
          </a:bodyPr>
          <a:lstStyle/>
          <a:p>
            <a:r>
              <a:rPr lang="en-US" sz="2800" dirty="0" smtClean="0"/>
              <a:t>High </a:t>
            </a:r>
            <a:r>
              <a:rPr lang="en-US" sz="2800" dirty="0" smtClean="0"/>
              <a:t>cost of </a:t>
            </a:r>
            <a:r>
              <a:rPr lang="en-US" sz="2800" dirty="0" smtClean="0"/>
              <a:t>operation </a:t>
            </a:r>
            <a:r>
              <a:rPr lang="en-US" sz="2800" dirty="0" smtClean="0"/>
              <a:t>&amp; </a:t>
            </a:r>
            <a:r>
              <a:rPr lang="en-US" sz="2800" dirty="0" smtClean="0"/>
              <a:t>Maintenance</a:t>
            </a:r>
            <a:endParaRPr lang="en-US" sz="2800" dirty="0" smtClean="0"/>
          </a:p>
          <a:p>
            <a:r>
              <a:rPr lang="en-US" sz="2800" dirty="0" smtClean="0"/>
              <a:t>Heavy subsidy</a:t>
            </a:r>
          </a:p>
          <a:p>
            <a:pPr lvl="1"/>
            <a:r>
              <a:rPr lang="en-US" sz="2800" dirty="0" smtClean="0">
                <a:solidFill>
                  <a:srgbClr val="FF0000"/>
                </a:solidFill>
              </a:rPr>
              <a:t>Generation cost: Rs 102/KL</a:t>
            </a:r>
          </a:p>
          <a:p>
            <a:pPr lvl="1"/>
            <a:r>
              <a:rPr lang="en-US" sz="2800" dirty="0" smtClean="0">
                <a:solidFill>
                  <a:srgbClr val="FF0000"/>
                </a:solidFill>
              </a:rPr>
              <a:t>Supply charges: Rs 15/KL</a:t>
            </a:r>
            <a:endParaRPr lang="en-US" sz="2800" dirty="0" smtClean="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TextBox 4"/>
          <p:cNvSpPr txBox="1"/>
          <p:nvPr/>
        </p:nvSpPr>
        <p:spPr>
          <a:xfrm>
            <a:off x="4800600" y="1600200"/>
            <a:ext cx="4343401" cy="4031873"/>
          </a:xfrm>
          <a:prstGeom prst="rect">
            <a:avLst/>
          </a:prstGeom>
          <a:noFill/>
        </p:spPr>
        <p:txBody>
          <a:bodyPr wrap="square" rtlCol="0">
            <a:spAutoFit/>
          </a:bodyPr>
          <a:lstStyle/>
          <a:p>
            <a:pPr marL="285750" indent="-285750">
              <a:buFont typeface="Arial" pitchFamily="34" charset="0"/>
              <a:buChar char="•"/>
            </a:pPr>
            <a:r>
              <a:rPr lang="en-US" sz="3200" dirty="0" smtClean="0">
                <a:solidFill>
                  <a:srgbClr val="00B050"/>
                </a:solidFill>
              </a:rPr>
              <a:t>Energy </a:t>
            </a:r>
            <a:r>
              <a:rPr lang="en-US" sz="3200" dirty="0">
                <a:solidFill>
                  <a:srgbClr val="00B050"/>
                </a:solidFill>
              </a:rPr>
              <a:t>and Water </a:t>
            </a:r>
            <a:r>
              <a:rPr lang="en-US" sz="3200" dirty="0" smtClean="0">
                <a:solidFill>
                  <a:srgbClr val="00B050"/>
                </a:solidFill>
              </a:rPr>
              <a:t>audits</a:t>
            </a:r>
          </a:p>
          <a:p>
            <a:pPr marL="285750" indent="-285750">
              <a:buFont typeface="Arial" pitchFamily="34" charset="0"/>
              <a:buChar char="•"/>
            </a:pPr>
            <a:r>
              <a:rPr lang="en-US" sz="3200" dirty="0" smtClean="0">
                <a:solidFill>
                  <a:srgbClr val="00B050"/>
                </a:solidFill>
              </a:rPr>
              <a:t>SOPs </a:t>
            </a:r>
            <a:r>
              <a:rPr lang="en-US" sz="3200" dirty="0">
                <a:solidFill>
                  <a:srgbClr val="00B050"/>
                </a:solidFill>
              </a:rPr>
              <a:t>for WTP </a:t>
            </a:r>
            <a:r>
              <a:rPr lang="en-US" sz="3200" dirty="0" smtClean="0">
                <a:solidFill>
                  <a:srgbClr val="00B050"/>
                </a:solidFill>
              </a:rPr>
              <a:t>&amp; </a:t>
            </a:r>
            <a:r>
              <a:rPr lang="en-US" sz="3200" dirty="0">
                <a:solidFill>
                  <a:srgbClr val="00B050"/>
                </a:solidFill>
              </a:rPr>
              <a:t>Pumping </a:t>
            </a:r>
            <a:r>
              <a:rPr lang="en-US" sz="3200" dirty="0" smtClean="0">
                <a:solidFill>
                  <a:srgbClr val="00B050"/>
                </a:solidFill>
              </a:rPr>
              <a:t>operations</a:t>
            </a:r>
          </a:p>
          <a:p>
            <a:pPr marL="285750" indent="-285750">
              <a:buFont typeface="Arial" pitchFamily="34" charset="0"/>
              <a:buChar char="•"/>
            </a:pPr>
            <a:r>
              <a:rPr lang="en-US" sz="3200" dirty="0" smtClean="0">
                <a:solidFill>
                  <a:srgbClr val="00B050"/>
                </a:solidFill>
              </a:rPr>
              <a:t>NRW controls</a:t>
            </a:r>
          </a:p>
          <a:p>
            <a:pPr marL="285750" indent="-285750">
              <a:buFont typeface="Arial" pitchFamily="34" charset="0"/>
              <a:buChar char="•"/>
            </a:pPr>
            <a:r>
              <a:rPr lang="en-US" sz="3200" dirty="0" smtClean="0">
                <a:solidFill>
                  <a:srgbClr val="00B050"/>
                </a:solidFill>
              </a:rPr>
              <a:t>Demand management</a:t>
            </a:r>
          </a:p>
          <a:p>
            <a:pPr marL="742950" lvl="1" indent="-285750">
              <a:buFont typeface="Arial" pitchFamily="34" charset="0"/>
              <a:buChar char="•"/>
            </a:pPr>
            <a:r>
              <a:rPr lang="en-US" sz="3200" dirty="0" smtClean="0">
                <a:solidFill>
                  <a:srgbClr val="00B050"/>
                </a:solidFill>
              </a:rPr>
              <a:t>Social outreach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67512"/>
          </a:xfrm>
        </p:spPr>
        <p:txBody>
          <a:bodyPr>
            <a:normAutofit fontScale="90000"/>
          </a:bodyPr>
          <a:lstStyle/>
          <a:p>
            <a:r>
              <a:rPr lang="en-US" dirty="0" smtClean="0"/>
              <a:t>Shimla: Case Study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1600200"/>
            <a:ext cx="4038600" cy="3657600"/>
          </a:xfrm>
          <a:prstGeom prst="rect">
            <a:avLst/>
          </a:prstGeom>
          <a:noFill/>
          <a:ln>
            <a:noFill/>
          </a:ln>
        </p:spPr>
      </p:pic>
      <p:sp>
        <p:nvSpPr>
          <p:cNvPr id="3" name="TextBox 2"/>
          <p:cNvSpPr txBox="1"/>
          <p:nvPr/>
        </p:nvSpPr>
        <p:spPr>
          <a:xfrm>
            <a:off x="3962400" y="1600200"/>
            <a:ext cx="5257800" cy="5262979"/>
          </a:xfrm>
          <a:prstGeom prst="rect">
            <a:avLst/>
          </a:prstGeom>
          <a:noFill/>
        </p:spPr>
        <p:txBody>
          <a:bodyPr wrap="square" rtlCol="0">
            <a:spAutoFit/>
          </a:bodyPr>
          <a:lstStyle/>
          <a:p>
            <a:r>
              <a:rPr lang="en-US" sz="2400" b="1" dirty="0" smtClean="0">
                <a:solidFill>
                  <a:srgbClr val="FF0000"/>
                </a:solidFill>
              </a:rPr>
              <a:t>Planning for  2050</a:t>
            </a:r>
          </a:p>
          <a:p>
            <a:pPr marL="285750" indent="-285750">
              <a:buFont typeface="Arial" pitchFamily="34" charset="0"/>
              <a:buChar char="•"/>
            </a:pPr>
            <a:r>
              <a:rPr lang="en-US" sz="2400" dirty="0" smtClean="0"/>
              <a:t>Augmentation from 40-44 MLD to 107 MLD</a:t>
            </a:r>
          </a:p>
          <a:p>
            <a:pPr marL="285750" indent="-285750">
              <a:buFont typeface="Arial" pitchFamily="34" charset="0"/>
              <a:buChar char="•"/>
            </a:pPr>
            <a:r>
              <a:rPr lang="en-US" sz="2400" dirty="0" smtClean="0"/>
              <a:t>Water from </a:t>
            </a:r>
            <a:r>
              <a:rPr lang="en-US" sz="2400" dirty="0" err="1" smtClean="0"/>
              <a:t>Satluj</a:t>
            </a:r>
            <a:r>
              <a:rPr lang="en-US" sz="2400" dirty="0" smtClean="0"/>
              <a:t> </a:t>
            </a:r>
          </a:p>
          <a:p>
            <a:pPr marL="285750" indent="-285750">
              <a:buFont typeface="Arial" pitchFamily="34" charset="0"/>
              <a:buChar char="•"/>
            </a:pPr>
            <a:r>
              <a:rPr lang="en-US" sz="2400" dirty="0" smtClean="0"/>
              <a:t>Project cost: Rs. 930 Crores</a:t>
            </a:r>
          </a:p>
          <a:p>
            <a:pPr marL="285750" indent="-285750">
              <a:buFont typeface="Arial" pitchFamily="34" charset="0"/>
              <a:buChar char="•"/>
            </a:pPr>
            <a:r>
              <a:rPr lang="en-US" sz="2400" dirty="0" smtClean="0"/>
              <a:t>Assistance of World Bank</a:t>
            </a:r>
          </a:p>
          <a:p>
            <a:pPr marL="285750" indent="-285750">
              <a:buFont typeface="Arial" pitchFamily="34" charset="0"/>
              <a:buChar char="•"/>
            </a:pPr>
            <a:r>
              <a:rPr lang="en-US" sz="2400" dirty="0" smtClean="0"/>
              <a:t>Timeline: 4 years</a:t>
            </a:r>
          </a:p>
          <a:p>
            <a:r>
              <a:rPr lang="en-US" sz="2400" b="1" dirty="0" smtClean="0">
                <a:solidFill>
                  <a:srgbClr val="FF0000"/>
                </a:solidFill>
              </a:rPr>
              <a:t>Institutional Reform</a:t>
            </a:r>
          </a:p>
          <a:p>
            <a:pPr marL="457200" indent="-457200">
              <a:buFont typeface="Arial" pitchFamily="34" charset="0"/>
              <a:buChar char="•"/>
            </a:pPr>
            <a:r>
              <a:rPr lang="en-US" sz="2400" dirty="0" err="1" smtClean="0"/>
              <a:t>Satluj</a:t>
            </a:r>
            <a:r>
              <a:rPr lang="en-US" sz="2400" dirty="0" smtClean="0"/>
              <a:t> </a:t>
            </a:r>
            <a:r>
              <a:rPr lang="en-US" sz="2400" dirty="0" err="1" smtClean="0"/>
              <a:t>Jal</a:t>
            </a:r>
            <a:r>
              <a:rPr lang="en-US" sz="2400" dirty="0" smtClean="0"/>
              <a:t> </a:t>
            </a:r>
            <a:r>
              <a:rPr lang="en-US" sz="2400" dirty="0" err="1" smtClean="0"/>
              <a:t>Prabahandhan</a:t>
            </a:r>
            <a:r>
              <a:rPr lang="en-US" sz="2400" dirty="0" smtClean="0"/>
              <a:t>  Nigam </a:t>
            </a:r>
          </a:p>
          <a:p>
            <a:pPr marL="457200" indent="-457200">
              <a:buFont typeface="Arial" pitchFamily="34" charset="0"/>
              <a:buChar char="•"/>
            </a:pPr>
            <a:r>
              <a:rPr lang="en-US" sz="2400" dirty="0" smtClean="0"/>
              <a:t>Ring fenced structure</a:t>
            </a:r>
          </a:p>
          <a:p>
            <a:pPr marL="457200" indent="-457200">
              <a:buFont typeface="Arial" pitchFamily="34" charset="0"/>
              <a:buChar char="•"/>
            </a:pPr>
            <a:r>
              <a:rPr lang="en-US" sz="2400" dirty="0" smtClean="0"/>
              <a:t>Autonomous</a:t>
            </a:r>
          </a:p>
          <a:p>
            <a:pPr marL="457200" indent="-457200">
              <a:buFont typeface="Arial" pitchFamily="34" charset="0"/>
              <a:buChar char="•"/>
            </a:pPr>
            <a:r>
              <a:rPr lang="en-US" sz="2400" dirty="0" smtClean="0"/>
              <a:t>Responsible for quality &amp; Quantity</a:t>
            </a:r>
          </a:p>
          <a:p>
            <a:pPr marL="457200" indent="-457200">
              <a:buFont typeface="Arial" pitchFamily="34" charset="0"/>
              <a:buChar char="•"/>
            </a:pPr>
            <a:r>
              <a:rPr lang="en-US" sz="2400" dirty="0" smtClean="0"/>
              <a:t>Self sustaining</a:t>
            </a:r>
          </a:p>
          <a:p>
            <a:pPr marL="457200" indent="-457200">
              <a:buFont typeface="Arial" pitchFamily="34" charset="0"/>
              <a:buChar char="•"/>
            </a:pPr>
            <a:endParaRPr lang="en-US" sz="24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389</TotalTime>
  <Words>940</Words>
  <Application>Microsoft Office PowerPoint</Application>
  <PresentationFormat>On-screen Show (4:3)</PresentationFormat>
  <Paragraphs>116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Challenges of water supply in hilly areas: experience sharing</vt:lpstr>
      <vt:lpstr>Challenges</vt:lpstr>
      <vt:lpstr>Planning: Conducting surveys</vt:lpstr>
      <vt:lpstr>PowerPoint Presentation</vt:lpstr>
      <vt:lpstr>Planning: Issues of land availability</vt:lpstr>
      <vt:lpstr>Challenges in Execution</vt:lpstr>
      <vt:lpstr>Challenges in Operations</vt:lpstr>
      <vt:lpstr>Challenges: Financial Sustainability</vt:lpstr>
      <vt:lpstr>Shimla: Case Study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for Water Supply Schemes in Hills</dc:title>
  <dc:creator>DELL</dc:creator>
  <cp:lastModifiedBy>MH</cp:lastModifiedBy>
  <cp:revision>50</cp:revision>
  <dcterms:created xsi:type="dcterms:W3CDTF">2006-08-16T00:00:00Z</dcterms:created>
  <dcterms:modified xsi:type="dcterms:W3CDTF">2018-07-26T10:22:28Z</dcterms:modified>
</cp:coreProperties>
</file>