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80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985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2379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491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72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095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4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290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933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001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743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915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2B972-EA77-45DF-85EC-899BCF3FB343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76BFF-F8AD-4C37-8CFE-837E5568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361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AMRUT:  Transforming Urban Landscape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Preparation of Local </a:t>
            </a:r>
            <a:br>
              <a:rPr lang="en-US" sz="4000" b="1" dirty="0" smtClean="0"/>
            </a:br>
            <a:r>
              <a:rPr lang="en-US" sz="4000" b="1" dirty="0" smtClean="0"/>
              <a:t>Area Plans and Town Planning Schemes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17553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Difference !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Integration – complementary missions</a:t>
            </a:r>
          </a:p>
          <a:p>
            <a:r>
              <a:rPr lang="en-US" sz="3200" b="1" dirty="0" smtClean="0"/>
              <a:t>Delivery of services, not creation of infrastructure</a:t>
            </a:r>
          </a:p>
          <a:p>
            <a:r>
              <a:rPr lang="en-US" sz="3200" b="1" dirty="0" smtClean="0"/>
              <a:t>Simple and commonly agreed goal – tap to each household</a:t>
            </a:r>
          </a:p>
          <a:p>
            <a:r>
              <a:rPr lang="en-US" sz="3200" b="1" dirty="0" smtClean="0"/>
              <a:t>Decentralized approach – </a:t>
            </a:r>
          </a:p>
          <a:p>
            <a:pPr lvl="1"/>
            <a:r>
              <a:rPr lang="en-US" sz="2800" b="1" dirty="0" smtClean="0"/>
              <a:t>Funding to State, not each city,</a:t>
            </a:r>
          </a:p>
          <a:p>
            <a:pPr lvl="1"/>
            <a:r>
              <a:rPr lang="en-US" sz="2800" b="1" dirty="0" smtClean="0"/>
              <a:t>Not CDP, SLIP and SAAP prepared,</a:t>
            </a:r>
          </a:p>
          <a:p>
            <a:pPr lvl="1"/>
            <a:r>
              <a:rPr lang="en-US" sz="2800" b="1" dirty="0" smtClean="0"/>
              <a:t>Only SAAP approved by Ministry (HUA)</a:t>
            </a:r>
          </a:p>
          <a:p>
            <a:r>
              <a:rPr lang="en-US" sz="3200" b="1" dirty="0" smtClean="0"/>
              <a:t>A set of reforms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4541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Principles of  Reforms 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Plugging the gaps</a:t>
            </a:r>
          </a:p>
          <a:p>
            <a:pPr lvl="1"/>
            <a:r>
              <a:rPr lang="en-US" sz="3200" b="1" dirty="0" smtClean="0"/>
              <a:t>AMRUT – first two years</a:t>
            </a:r>
          </a:p>
          <a:p>
            <a:pPr lvl="1"/>
            <a:r>
              <a:rPr lang="en-US" sz="3200" b="1" dirty="0" smtClean="0"/>
              <a:t>Fourteenth Finance Commission</a:t>
            </a:r>
          </a:p>
          <a:p>
            <a:pPr lvl="1"/>
            <a:r>
              <a:rPr lang="en-US" sz="3200" b="1" dirty="0" smtClean="0"/>
              <a:t>Individual and institutional capacity building</a:t>
            </a:r>
          </a:p>
          <a:p>
            <a:r>
              <a:rPr lang="en-US" sz="3600" b="1" dirty="0" smtClean="0"/>
              <a:t>Transformative reforms</a:t>
            </a:r>
          </a:p>
          <a:p>
            <a:pPr lvl="1"/>
            <a:r>
              <a:rPr lang="en-US" sz="3200" b="1" dirty="0" smtClean="0"/>
              <a:t>Bonds incentive,</a:t>
            </a:r>
          </a:p>
          <a:p>
            <a:pPr lvl="1"/>
            <a:r>
              <a:rPr lang="en-US" sz="3200" b="1" dirty="0" smtClean="0"/>
              <a:t>Trust-and-verify</a:t>
            </a:r>
          </a:p>
          <a:p>
            <a:pPr lvl="1"/>
            <a:r>
              <a:rPr lang="en-US" sz="3200" b="1" dirty="0" smtClean="0"/>
              <a:t>Beyond </a:t>
            </a:r>
            <a:r>
              <a:rPr lang="en-US" sz="3200" b="1" smtClean="0"/>
              <a:t>Master Planning - Form-Based </a:t>
            </a:r>
            <a:r>
              <a:rPr lang="en-US" sz="3200" b="1" dirty="0" smtClean="0"/>
              <a:t>Codes</a:t>
            </a:r>
            <a:endParaRPr lang="en-US" sz="3200" b="1" dirty="0" smtClean="0"/>
          </a:p>
          <a:p>
            <a:pPr lvl="1"/>
            <a:r>
              <a:rPr lang="en-US" sz="3200" b="1" dirty="0" smtClean="0"/>
              <a:t>TPS and LAP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729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866591"/>
            <a:ext cx="10515600" cy="2339748"/>
          </a:xfrm>
        </p:spPr>
        <p:txBody>
          <a:bodyPr/>
          <a:lstStyle/>
          <a:p>
            <a:pPr algn="ctr"/>
            <a:r>
              <a:rPr lang="en-US" b="1" dirty="0" smtClean="0"/>
              <a:t>Town Planning Schemes and Area Plans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Panel Discussion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1877398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106</Words>
  <Application>Microsoft Office PowerPoint</Application>
  <PresentationFormat>Custom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AMRUT:  Transforming Urban Landscape</vt:lpstr>
      <vt:lpstr>Difference !</vt:lpstr>
      <vt:lpstr>Principles of  Reforms ?</vt:lpstr>
      <vt:lpstr>Town Planning Schemes and Area Plans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AMRUT:  Transforming Urban Landscape</dc:title>
  <dc:creator>Sumanta Sahoo</dc:creator>
  <cp:lastModifiedBy>MSS</cp:lastModifiedBy>
  <cp:revision>4</cp:revision>
  <dcterms:created xsi:type="dcterms:W3CDTF">2018-07-28T05:08:13Z</dcterms:created>
  <dcterms:modified xsi:type="dcterms:W3CDTF">2018-07-28T05:48:40Z</dcterms:modified>
</cp:coreProperties>
</file>